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0" r:id="rId4"/>
    <p:sldId id="265" r:id="rId5"/>
    <p:sldId id="259" r:id="rId6"/>
    <p:sldId id="261" r:id="rId7"/>
    <p:sldId id="262" r:id="rId8"/>
    <p:sldId id="263" r:id="rId9"/>
    <p:sldId id="264" r:id="rId10"/>
    <p:sldId id="266" r:id="rId11"/>
    <p:sldId id="271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09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92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734706-B414-3A4E-BAC5-C7A71BFB52A1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80342-D16A-074A-B278-316AD378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61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A80342-D16A-074A-B278-316AD3786E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A80342-D16A-074A-B278-316AD3786E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5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217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506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61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7764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5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15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5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501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1653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456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02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2F1D0-D74D-4FA1-9D1C-0A020EE8C3F6}" type="datetimeFigureOut">
              <a:rPr lang="de-DE" smtClean="0"/>
              <a:t>23.02.17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D7A36-4C82-4863-9F15-B2DFD2B7F8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56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Analysis of Climate Models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Caroline, Dario, Yoni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6276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906"/>
            <a:ext cx="7124424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224" y="1027906"/>
            <a:ext cx="7137419" cy="435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8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13550" y="324002"/>
            <a:ext cx="4214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MDS After compressing: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45" y="1606463"/>
            <a:ext cx="4168036" cy="41680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02049" y="1274709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104" y="1606463"/>
            <a:ext cx="4168036" cy="416803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21897" y="1274709"/>
            <a:ext cx="220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Derivative &amp; Variance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241" y="1644041"/>
            <a:ext cx="4130458" cy="413045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193579" y="1274802"/>
            <a:ext cx="992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58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 have some tool tips for you!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(if you need them</a:t>
            </a:r>
            <a:r>
              <a:rPr lang="mr-IN" dirty="0"/>
              <a:t>…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52764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967" y="338666"/>
            <a:ext cx="97155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731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355600"/>
            <a:ext cx="97028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22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ssh</a:t>
            </a:r>
            <a:r>
              <a:rPr lang="en-US" dirty="0"/>
              <a:t> without a password!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986" y="1472673"/>
            <a:ext cx="6827900" cy="4716816"/>
          </a:xfr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http://www.linuxproblem.org/art_9.html</a:t>
            </a:r>
          </a:p>
        </p:txBody>
      </p:sp>
    </p:spTree>
    <p:extLst>
      <p:ext uri="{BB962C8B-B14F-4D97-AF65-F5344CB8AC3E}">
        <p14:creationId xmlns:p14="http://schemas.microsoft.com/office/powerpoint/2010/main" val="56171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models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Lay a finite grid over the globe</a:t>
            </a:r>
          </a:p>
          <a:p>
            <a:r>
              <a:rPr lang="en-GB" dirty="0"/>
              <a:t>Try to model the main physical and chemical processes as best as possible.</a:t>
            </a:r>
          </a:p>
          <a:p>
            <a:r>
              <a:rPr lang="en-GB" dirty="0"/>
              <a:t>Models are ~1 million lines of code, made up of interchangeable modules.</a:t>
            </a:r>
          </a:p>
          <a:p>
            <a:r>
              <a:rPr lang="en-GB" dirty="0"/>
              <a:t>Modules are often reused, swapped around and shared within and between modelling </a:t>
            </a:r>
            <a:r>
              <a:rPr lang="en-US" dirty="0" smtClean="0"/>
              <a:t>groups/centers</a:t>
            </a:r>
            <a:r>
              <a:rPr lang="en-GB" dirty="0" smtClean="0"/>
              <a:t>. </a:t>
            </a:r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Not independent samples from “space of all models”!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232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Data: model output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Model </a:t>
            </a:r>
            <a:r>
              <a:rPr lang="en-US" dirty="0" err="1"/>
              <a:t>Intercomparison</a:t>
            </a:r>
            <a:r>
              <a:rPr lang="en-US" dirty="0"/>
              <a:t> Project </a:t>
            </a:r>
            <a:r>
              <a:rPr lang="en-GB" dirty="0"/>
              <a:t>(CMIP) Phase 5</a:t>
            </a:r>
          </a:p>
          <a:p>
            <a:r>
              <a:rPr lang="en-GB" dirty="0"/>
              <a:t>Hosted on ETH Servers</a:t>
            </a:r>
          </a:p>
          <a:p>
            <a:r>
              <a:rPr lang="en-GB" dirty="0"/>
              <a:t>In total: 17TB, temperature alone 3TB</a:t>
            </a:r>
          </a:p>
          <a:p>
            <a:r>
              <a:rPr lang="en-GB" dirty="0"/>
              <a:t>But: Monthly data smaller (for temperature “only” 250GB) 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err="1">
                <a:sym typeface="Wingdings" panose="05000000000000000000" pitchFamily="2" charset="2"/>
              </a:rPr>
              <a:t>Netcdf</a:t>
            </a:r>
            <a:r>
              <a:rPr lang="en-GB" dirty="0">
                <a:sym typeface="Wingdings" panose="05000000000000000000" pitchFamily="2" charset="2"/>
              </a:rPr>
              <a:t> format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6020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Uncertainty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kinds of uncertainties:</a:t>
            </a:r>
            <a:endParaRPr lang="de-DE" dirty="0"/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Model uncertainty: simulated physical processes are wrong</a:t>
            </a:r>
            <a:r>
              <a:rPr lang="en-GB" dirty="0" smtClean="0"/>
              <a:t>*.</a:t>
            </a:r>
            <a:endParaRPr lang="en-GB" dirty="0"/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Scenario uncertainty: Projected Carbon emissions are wrong</a:t>
            </a:r>
            <a:r>
              <a:rPr lang="en-GB" dirty="0" smtClean="0"/>
              <a:t>*.</a:t>
            </a:r>
            <a:endParaRPr lang="en-GB" dirty="0"/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Initial condition uncertainty: Initial conditions have error/might be missing.</a:t>
            </a:r>
            <a:endParaRPr lang="de-DE" dirty="0"/>
          </a:p>
          <a:p>
            <a:r>
              <a:rPr lang="en-GB" dirty="0"/>
              <a:t>Scenario uncertainty important for long-term, initial condition uncertainty for short-term, model uncertainty always </a:t>
            </a:r>
            <a:r>
              <a:rPr lang="en-GB" dirty="0" smtClean="0"/>
              <a:t>important.</a:t>
            </a:r>
            <a:endParaRPr lang="en-GB" dirty="0"/>
          </a:p>
          <a:p>
            <a:r>
              <a:rPr lang="en-GB" dirty="0"/>
              <a:t>Problem: How do we measure these uncertainties??</a:t>
            </a:r>
          </a:p>
          <a:p>
            <a:r>
              <a:rPr lang="en-US" dirty="0"/>
              <a:t>Takeaway: be wary of policy based on these model!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*all models are wrong...</a:t>
            </a:r>
          </a:p>
        </p:txBody>
      </p:sp>
    </p:spTree>
    <p:extLst>
      <p:ext uri="{BB962C8B-B14F-4D97-AF65-F5344CB8AC3E}">
        <p14:creationId xmlns:p14="http://schemas.microsoft.com/office/powerpoint/2010/main" val="720739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ensembles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Run different models under different scenarios, and combine their results.</a:t>
            </a:r>
          </a:p>
          <a:p>
            <a:r>
              <a:rPr lang="en-GB" dirty="0"/>
              <a:t>Used to get “more robust” forecasts.</a:t>
            </a:r>
          </a:p>
          <a:p>
            <a:r>
              <a:rPr lang="en-GB" dirty="0"/>
              <a:t>Fundamental dilemma: For most statistical inference, independence assumptions are used (i.e. confidence interval).</a:t>
            </a:r>
          </a:p>
          <a:p>
            <a:r>
              <a:rPr lang="en-GB" dirty="0">
                <a:sym typeface="Wingdings" panose="05000000000000000000" pitchFamily="2" charset="2"/>
              </a:rPr>
              <a:t>Problem: in lieu of </a:t>
            </a:r>
            <a:r>
              <a:rPr lang="en-GB" dirty="0" smtClean="0">
                <a:sym typeface="Wingdings" panose="05000000000000000000" pitchFamily="2" charset="2"/>
              </a:rPr>
              <a:t>co-dependence, </a:t>
            </a:r>
            <a:r>
              <a:rPr lang="en-GB" dirty="0">
                <a:sym typeface="Wingdings" panose="05000000000000000000" pitchFamily="2" charset="2"/>
              </a:rPr>
              <a:t>can we at least say how different these models are? How do we measure “distance” between models?</a:t>
            </a:r>
          </a:p>
        </p:txBody>
      </p:sp>
    </p:spTree>
    <p:extLst>
      <p:ext uri="{BB962C8B-B14F-4D97-AF65-F5344CB8AC3E}">
        <p14:creationId xmlns:p14="http://schemas.microsoft.com/office/powerpoint/2010/main" val="2931790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preliminary ideas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Define different metrics to measure distance between models</a:t>
            </a:r>
          </a:p>
          <a:p>
            <a:pPr lvl="1">
              <a:buFont typeface="Wingdings" charset="2"/>
              <a:buChar char="§"/>
            </a:pPr>
            <a:r>
              <a:rPr lang="en-GB" dirty="0">
                <a:sym typeface="Wingdings" panose="05000000000000000000" pitchFamily="2" charset="2"/>
              </a:rPr>
              <a:t>use </a:t>
            </a:r>
            <a:r>
              <a:rPr lang="en-GB" dirty="0">
                <a:sym typeface="Wingdings" panose="05000000000000000000" pitchFamily="2" charset="2"/>
              </a:rPr>
              <a:t>E</a:t>
            </a:r>
            <a:r>
              <a:rPr lang="en-GB" dirty="0" smtClean="0">
                <a:sym typeface="Wingdings" panose="05000000000000000000" pitchFamily="2" charset="2"/>
              </a:rPr>
              <a:t>uclidean </a:t>
            </a:r>
            <a:r>
              <a:rPr lang="en-GB" dirty="0">
                <a:sym typeface="Wingdings" panose="05000000000000000000" pitchFamily="2" charset="2"/>
              </a:rPr>
              <a:t>distance</a:t>
            </a:r>
          </a:p>
          <a:p>
            <a:pPr lvl="1">
              <a:buFont typeface="Wingdings" charset="2"/>
              <a:buChar char="§"/>
            </a:pPr>
            <a:r>
              <a:rPr lang="en-GB" dirty="0">
                <a:sym typeface="Wingdings" panose="05000000000000000000" pitchFamily="2" charset="2"/>
              </a:rPr>
              <a:t>Use general principal component analysis to define weight matrix</a:t>
            </a:r>
          </a:p>
          <a:p>
            <a:pPr lvl="1">
              <a:buFont typeface="Wingdings" charset="2"/>
              <a:buChar char="§"/>
            </a:pPr>
            <a:r>
              <a:rPr lang="en-GB" dirty="0">
                <a:sym typeface="Wingdings" panose="05000000000000000000" pitchFamily="2" charset="2"/>
              </a:rPr>
              <a:t>Find a more sophisticated way of looking at inter-model distances (e.g. Tensor decomposition)</a:t>
            </a:r>
          </a:p>
          <a:p>
            <a:r>
              <a:rPr lang="en-GB" dirty="0">
                <a:sym typeface="Wingdings" panose="05000000000000000000" pitchFamily="2" charset="2"/>
              </a:rPr>
              <a:t>How do relationships between models change when we change scenarios or ensembles?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Problems for all approaches: Models are tuned to fit observations well (no organization wants to have an “outlier” model, even though this could prove useful</a:t>
            </a:r>
            <a:r>
              <a:rPr lang="en-GB" dirty="0" smtClean="0">
                <a:sym typeface="Wingdings" panose="05000000000000000000" pitchFamily="2" charset="2"/>
              </a:rPr>
              <a:t>). </a:t>
            </a: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9378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523813"/>
            <a:ext cx="10515600" cy="1325563"/>
          </a:xfrm>
        </p:spPr>
        <p:txBody>
          <a:bodyPr/>
          <a:lstStyle/>
          <a:p>
            <a:r>
              <a:rPr lang="pt-BR" dirty="0"/>
              <a:t>Current challenges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49376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No database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en-US" dirty="0"/>
              <a:t>comprehensively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models</a:t>
            </a:r>
            <a:r>
              <a:rPr lang="pt-BR" dirty="0"/>
              <a:t>.</a:t>
            </a:r>
          </a:p>
          <a:p>
            <a:r>
              <a:rPr lang="pt-BR" dirty="0" err="1"/>
              <a:t>There</a:t>
            </a:r>
            <a:r>
              <a:rPr lang="pt-BR" dirty="0"/>
              <a:t> </a:t>
            </a:r>
            <a:r>
              <a:rPr lang="pt-BR" dirty="0" err="1"/>
              <a:t>appear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some </a:t>
            </a:r>
            <a:r>
              <a:rPr lang="pt-BR" dirty="0" err="1"/>
              <a:t>serious</a:t>
            </a:r>
            <a:r>
              <a:rPr lang="pt-BR" dirty="0"/>
              <a:t> </a:t>
            </a:r>
            <a:r>
              <a:rPr lang="pt-BR" dirty="0" err="1"/>
              <a:t>problems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data </a:t>
            </a:r>
            <a:r>
              <a:rPr lang="pt-BR" dirty="0" err="1"/>
              <a:t>internally</a:t>
            </a:r>
            <a:r>
              <a:rPr lang="pt-BR" dirty="0"/>
              <a:t>.</a:t>
            </a:r>
          </a:p>
          <a:p>
            <a:r>
              <a:rPr lang="pt-BR" dirty="0" err="1"/>
              <a:t>Without</a:t>
            </a:r>
            <a:r>
              <a:rPr lang="pt-BR" dirty="0"/>
              <a:t> </a:t>
            </a:r>
            <a:r>
              <a:rPr lang="pt-BR" dirty="0" err="1"/>
              <a:t>ground-truth</a:t>
            </a:r>
            <a:r>
              <a:rPr lang="pt-BR" dirty="0"/>
              <a:t> </a:t>
            </a:r>
            <a:r>
              <a:rPr lang="pt-BR" dirty="0" err="1"/>
              <a:t>observations</a:t>
            </a:r>
            <a:r>
              <a:rPr lang="pt-BR" dirty="0"/>
              <a:t>, </a:t>
            </a:r>
            <a:r>
              <a:rPr lang="pt-BR" dirty="0" err="1"/>
              <a:t>there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no </a:t>
            </a:r>
            <a:r>
              <a:rPr lang="pt-BR" dirty="0" err="1"/>
              <a:t>low-hanging</a:t>
            </a:r>
            <a:r>
              <a:rPr lang="pt-BR" dirty="0"/>
              <a:t> </a:t>
            </a:r>
            <a:r>
              <a:rPr lang="pt-BR" dirty="0" err="1"/>
              <a:t>fruit</a:t>
            </a:r>
            <a:r>
              <a:rPr lang="pt-BR" dirty="0"/>
              <a:t>.</a:t>
            </a:r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Try </a:t>
            </a:r>
            <a:r>
              <a:rPr lang="de-DE" dirty="0" err="1" smtClean="0"/>
              <a:t>fancy</a:t>
            </a:r>
            <a:r>
              <a:rPr lang="de-DE" dirty="0" smtClean="0"/>
              <a:t> </a:t>
            </a:r>
            <a:r>
              <a:rPr lang="de-DE" dirty="0" err="1" smtClean="0"/>
              <a:t>clustering</a:t>
            </a:r>
            <a:r>
              <a:rPr lang="de-DE" dirty="0" smtClean="0"/>
              <a:t> / </a:t>
            </a:r>
            <a:r>
              <a:rPr lang="de-DE" dirty="0" err="1" smtClean="0"/>
              <a:t>higher</a:t>
            </a:r>
            <a:r>
              <a:rPr lang="de-DE" dirty="0" smtClean="0"/>
              <a:t> dimensional MDS</a:t>
            </a:r>
          </a:p>
          <a:p>
            <a:r>
              <a:rPr lang="de-DE" dirty="0" smtClean="0"/>
              <a:t>Think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models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defining</a:t>
            </a:r>
            <a:r>
              <a:rPr lang="de-DE" dirty="0" smtClean="0"/>
              <a:t> a </a:t>
            </a:r>
            <a:r>
              <a:rPr lang="de-DE" dirty="0" err="1" smtClean="0"/>
              <a:t>convex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</a:t>
            </a:r>
            <a:r>
              <a:rPr lang="de-DE" dirty="0" err="1" smtClean="0"/>
              <a:t>higher</a:t>
            </a:r>
            <a:r>
              <a:rPr lang="de-DE" dirty="0" smtClean="0"/>
              <a:t> dimensional </a:t>
            </a:r>
            <a:r>
              <a:rPr lang="de-DE" dirty="0" err="1" smtClean="0"/>
              <a:t>manifold</a:t>
            </a:r>
            <a:r>
              <a:rPr lang="de-DE" dirty="0"/>
              <a:t> 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sample </a:t>
            </a:r>
            <a:r>
              <a:rPr lang="de-DE" dirty="0" err="1" smtClean="0"/>
              <a:t>randomly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surface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shape</a:t>
            </a:r>
            <a:r>
              <a:rPr lang="de-DE" dirty="0" smtClean="0"/>
              <a:t>?</a:t>
            </a:r>
          </a:p>
          <a:p>
            <a:r>
              <a:rPr lang="en-GB" dirty="0">
                <a:sym typeface="Wingdings" panose="05000000000000000000" pitchFamily="2" charset="2"/>
              </a:rPr>
              <a:t>Find new ways of visualizing the data and performing </a:t>
            </a:r>
            <a:r>
              <a:rPr lang="en-GB" dirty="0" smtClean="0">
                <a:sym typeface="Wingdings" panose="05000000000000000000" pitchFamily="2" charset="2"/>
              </a:rPr>
              <a:t>EDA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473899"/>
            <a:ext cx="25773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+mj-lt"/>
              </a:rPr>
              <a:t>Next steps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107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458" y="752668"/>
            <a:ext cx="6427675" cy="5737784"/>
          </a:xfrm>
          <a:prstGeom prst="rect">
            <a:avLst/>
          </a:prstGeom>
        </p:spPr>
      </p:pic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58" y="827864"/>
            <a:ext cx="6429600" cy="5662588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Exploratory Data Analysis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464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Multidimensional </a:t>
            </a:r>
            <a:r>
              <a:rPr lang="de-DE" dirty="0" err="1"/>
              <a:t>Scaling</a:t>
            </a:r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1585"/>
            <a:ext cx="6211115" cy="4871289"/>
          </a:xfrm>
          <a:prstGeom prst="rect">
            <a:avLst/>
          </a:prstGeom>
        </p:spPr>
      </p:pic>
      <p:sp>
        <p:nvSpPr>
          <p:cNvPr id="9" name="内容占位符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10" name="图片 9" descr="HIS-OBS-P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491" y="1753713"/>
            <a:ext cx="5756420" cy="451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2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459</Words>
  <Application>Microsoft Macintosh PowerPoint</Application>
  <PresentationFormat>Widescreen</PresentationFormat>
  <Paragraphs>60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Mangal</vt:lpstr>
      <vt:lpstr>Wingdings</vt:lpstr>
      <vt:lpstr>等线</vt:lpstr>
      <vt:lpstr>Arial</vt:lpstr>
      <vt:lpstr>Office</vt:lpstr>
      <vt:lpstr>Analysis of Climate Models</vt:lpstr>
      <vt:lpstr>Climate models</vt:lpstr>
      <vt:lpstr>Data: model output </vt:lpstr>
      <vt:lpstr>Model Uncertainty</vt:lpstr>
      <vt:lpstr>Model ensembles </vt:lpstr>
      <vt:lpstr>Our preliminary ideas</vt:lpstr>
      <vt:lpstr>Current challenges</vt:lpstr>
      <vt:lpstr>Exploratory Data Analysis</vt:lpstr>
      <vt:lpstr>Multidimensional Scaling</vt:lpstr>
      <vt:lpstr>PowerPoint Presentation</vt:lpstr>
      <vt:lpstr>PowerPoint Presentation</vt:lpstr>
      <vt:lpstr>We have some tool tips for you!</vt:lpstr>
      <vt:lpstr>PowerPoint Presentation</vt:lpstr>
      <vt:lpstr>PowerPoint Presentation</vt:lpstr>
      <vt:lpstr>ssh without a password!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Problem</dc:title>
  <dc:creator>Dario Cantore</dc:creator>
  <cp:lastModifiedBy>Microsoft Office User</cp:lastModifiedBy>
  <cp:revision>38</cp:revision>
  <dcterms:created xsi:type="dcterms:W3CDTF">2017-02-12T00:54:12Z</dcterms:created>
  <dcterms:modified xsi:type="dcterms:W3CDTF">2017-02-24T00:52:24Z</dcterms:modified>
</cp:coreProperties>
</file>

<file path=docProps/thumbnail.jpeg>
</file>